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Cyrillic" charset="1" panose="02000506000000020004"/>
      <p:regular r:id="rId17"/>
    </p:embeddedFont>
    <p:embeddedFont>
      <p:font typeface="Open Sans Bold" charset="1" panose="00000000000000000000"/>
      <p:regular r:id="rId18"/>
    </p:embeddedFont>
    <p:embeddedFont>
      <p:font typeface="Open Sans" charset="1" panose="00000000000000000000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VAGU4qurOXo.mp4" Type="http://schemas.openxmlformats.org/officeDocument/2006/relationships/video"/><Relationship Id="rId5" Target="../media/VAGU4qurOXo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962294" y="-6683848"/>
            <a:ext cx="7103772" cy="17824961"/>
            <a:chOff x="0" y="0"/>
            <a:chExt cx="1870952" cy="4694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0952" cy="4694640"/>
            </a:xfrm>
            <a:custGeom>
              <a:avLst/>
              <a:gdLst/>
              <a:ahLst/>
              <a:cxnLst/>
              <a:rect r="r" b="b" t="t" l="l"/>
              <a:pathLst>
                <a:path h="4694640" w="1870952">
                  <a:moveTo>
                    <a:pt x="0" y="0"/>
                  </a:moveTo>
                  <a:lnTo>
                    <a:pt x="1870952" y="0"/>
                  </a:lnTo>
                  <a:lnTo>
                    <a:pt x="1870952" y="4694640"/>
                  </a:lnTo>
                  <a:lnTo>
                    <a:pt x="0" y="4694640"/>
                  </a:lnTo>
                  <a:close/>
                </a:path>
              </a:pathLst>
            </a:custGeom>
            <a:solidFill>
              <a:srgbClr val="D9060C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70952" cy="473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494120" y="-8020154"/>
            <a:ext cx="5557545" cy="12105506"/>
            <a:chOff x="0" y="0"/>
            <a:chExt cx="1463716" cy="318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3716" cy="3188281"/>
            </a:xfrm>
            <a:custGeom>
              <a:avLst/>
              <a:gdLst/>
              <a:ahLst/>
              <a:cxnLst/>
              <a:rect r="r" b="b" t="t" l="l"/>
              <a:pathLst>
                <a:path h="3188281" w="1463716">
                  <a:moveTo>
                    <a:pt x="0" y="0"/>
                  </a:moveTo>
                  <a:lnTo>
                    <a:pt x="1463716" y="0"/>
                  </a:lnTo>
                  <a:lnTo>
                    <a:pt x="1463716" y="3188281"/>
                  </a:lnTo>
                  <a:lnTo>
                    <a:pt x="0" y="3188281"/>
                  </a:lnTo>
                  <a:close/>
                </a:path>
              </a:pathLst>
            </a:custGeom>
            <a:solidFill>
              <a:srgbClr val="CF1217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3716" cy="322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60865" y="557904"/>
            <a:ext cx="14479978" cy="759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43"/>
              </a:lnSpc>
              <a:spcBef>
                <a:spcPct val="0"/>
              </a:spcBef>
            </a:pPr>
            <a:r>
              <a:rPr lang="en-US" sz="4424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ORACLE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57437" y="9002480"/>
            <a:ext cx="5557545" cy="5341113"/>
            <a:chOff x="0" y="0"/>
            <a:chExt cx="1463716" cy="14067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3716" cy="1406713"/>
            </a:xfrm>
            <a:custGeom>
              <a:avLst/>
              <a:gdLst/>
              <a:ahLst/>
              <a:cxnLst/>
              <a:rect r="r" b="b" t="t" l="l"/>
              <a:pathLst>
                <a:path h="1406713" w="1463716">
                  <a:moveTo>
                    <a:pt x="0" y="0"/>
                  </a:moveTo>
                  <a:lnTo>
                    <a:pt x="1463716" y="0"/>
                  </a:lnTo>
                  <a:lnTo>
                    <a:pt x="1463716" y="1406713"/>
                  </a:lnTo>
                  <a:lnTo>
                    <a:pt x="0" y="1406713"/>
                  </a:lnTo>
                  <a:close/>
                </a:path>
              </a:pathLst>
            </a:custGeom>
            <a:solidFill>
              <a:srgbClr val="CF1217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3716" cy="1444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700000">
            <a:off x="1494120" y="9838596"/>
            <a:ext cx="5557545" cy="5341113"/>
            <a:chOff x="0" y="0"/>
            <a:chExt cx="1463716" cy="14067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3716" cy="1406713"/>
            </a:xfrm>
            <a:custGeom>
              <a:avLst/>
              <a:gdLst/>
              <a:ahLst/>
              <a:cxnLst/>
              <a:rect r="r" b="b" t="t" l="l"/>
              <a:pathLst>
                <a:path h="1406713" w="1463716">
                  <a:moveTo>
                    <a:pt x="0" y="0"/>
                  </a:moveTo>
                  <a:lnTo>
                    <a:pt x="1463716" y="0"/>
                  </a:lnTo>
                  <a:lnTo>
                    <a:pt x="1463716" y="1406713"/>
                  </a:lnTo>
                  <a:lnTo>
                    <a:pt x="0" y="1406713"/>
                  </a:lnTo>
                  <a:close/>
                </a:path>
              </a:pathLst>
            </a:custGeom>
            <a:solidFill>
              <a:srgbClr val="CF1217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63716" cy="1444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6031800" y="7390497"/>
            <a:ext cx="7265783" cy="0"/>
          </a:xfrm>
          <a:prstGeom prst="line">
            <a:avLst/>
          </a:prstGeom>
          <a:ln cap="flat" w="19050">
            <a:solidFill>
              <a:srgbClr val="D906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5400000">
            <a:off x="11762008" y="2910726"/>
            <a:ext cx="8229600" cy="44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7"/>
              </a:lnSpc>
              <a:spcBef>
                <a:spcPct val="0"/>
              </a:spcBef>
            </a:pPr>
            <a:r>
              <a:rPr lang="en-US" sz="25940">
                <a:solidFill>
                  <a:srgbClr val="CF1217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SGBD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9803124" cy="1212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96050"/>
            <a:ext cx="1933575" cy="1933575"/>
            <a:chOff x="0" y="0"/>
            <a:chExt cx="2578100" cy="257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8100" cy="2578100"/>
            </a:xfrm>
            <a:custGeom>
              <a:avLst/>
              <a:gdLst/>
              <a:ahLst/>
              <a:cxnLst/>
              <a:rect r="r" b="b" t="t" l="l"/>
              <a:pathLst>
                <a:path h="2578100" w="2578100">
                  <a:moveTo>
                    <a:pt x="0" y="0"/>
                  </a:moveTo>
                  <a:lnTo>
                    <a:pt x="2578100" y="0"/>
                  </a:lnTo>
                  <a:lnTo>
                    <a:pt x="2578100" y="2578100"/>
                  </a:lnTo>
                  <a:lnTo>
                    <a:pt x="0" y="257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71975" y="6496050"/>
            <a:ext cx="1933575" cy="1933575"/>
            <a:chOff x="0" y="0"/>
            <a:chExt cx="2578100" cy="257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8100" cy="2578100"/>
            </a:xfrm>
            <a:custGeom>
              <a:avLst/>
              <a:gdLst/>
              <a:ahLst/>
              <a:cxnLst/>
              <a:rect r="r" b="b" t="t" l="l"/>
              <a:pathLst>
                <a:path h="2578100" w="2578100">
                  <a:moveTo>
                    <a:pt x="0" y="0"/>
                  </a:moveTo>
                  <a:lnTo>
                    <a:pt x="2578100" y="0"/>
                  </a:lnTo>
                  <a:lnTo>
                    <a:pt x="2578100" y="2578100"/>
                  </a:lnTo>
                  <a:lnTo>
                    <a:pt x="0" y="257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34750" y="6457950"/>
            <a:ext cx="1933575" cy="1933575"/>
            <a:chOff x="0" y="0"/>
            <a:chExt cx="2578100" cy="2578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8100" cy="2578100"/>
            </a:xfrm>
            <a:custGeom>
              <a:avLst/>
              <a:gdLst/>
              <a:ahLst/>
              <a:cxnLst/>
              <a:rect r="r" b="b" t="t" l="l"/>
              <a:pathLst>
                <a:path h="2578100" w="2578100">
                  <a:moveTo>
                    <a:pt x="0" y="0"/>
                  </a:moveTo>
                  <a:lnTo>
                    <a:pt x="2578100" y="0"/>
                  </a:lnTo>
                  <a:lnTo>
                    <a:pt x="2578100" y="2578100"/>
                  </a:lnTo>
                  <a:lnTo>
                    <a:pt x="0" y="257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15250" y="6477000"/>
            <a:ext cx="1933575" cy="1933575"/>
            <a:chOff x="0" y="0"/>
            <a:chExt cx="2578100" cy="257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8100" cy="2578100"/>
            </a:xfrm>
            <a:custGeom>
              <a:avLst/>
              <a:gdLst/>
              <a:ahLst/>
              <a:cxnLst/>
              <a:rect r="r" b="b" t="t" l="l"/>
              <a:pathLst>
                <a:path h="2578100" w="2578100">
                  <a:moveTo>
                    <a:pt x="0" y="0"/>
                  </a:moveTo>
                  <a:lnTo>
                    <a:pt x="2578100" y="0"/>
                  </a:lnTo>
                  <a:lnTo>
                    <a:pt x="2578100" y="2578100"/>
                  </a:lnTo>
                  <a:lnTo>
                    <a:pt x="0" y="257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820900" y="6457950"/>
            <a:ext cx="1952625" cy="1952625"/>
            <a:chOff x="0" y="0"/>
            <a:chExt cx="2603500" cy="260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3500" cy="2603500"/>
            </a:xfrm>
            <a:custGeom>
              <a:avLst/>
              <a:gdLst/>
              <a:ahLst/>
              <a:cxnLst/>
              <a:rect r="r" b="b" t="t" l="l"/>
              <a:pathLst>
                <a:path h="2603500" w="2603500">
                  <a:moveTo>
                    <a:pt x="0" y="0"/>
                  </a:moveTo>
                  <a:lnTo>
                    <a:pt x="2603500" y="0"/>
                  </a:lnTo>
                  <a:lnTo>
                    <a:pt x="2603500" y="2603500"/>
                  </a:lnTo>
                  <a:lnTo>
                    <a:pt x="0" y="260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89945" y="3585280"/>
            <a:ext cx="389763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REFERÊNCIAS: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389945" y="3552692"/>
            <a:ext cx="775393" cy="175463"/>
            <a:chOff x="0" y="0"/>
            <a:chExt cx="250245" cy="566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00000">
            <a:off x="-383074" y="-10263281"/>
            <a:ext cx="7103772" cy="17824961"/>
            <a:chOff x="0" y="0"/>
            <a:chExt cx="1870952" cy="46946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0952" cy="4694640"/>
            </a:xfrm>
            <a:custGeom>
              <a:avLst/>
              <a:gdLst/>
              <a:ahLst/>
              <a:cxnLst/>
              <a:rect r="r" b="b" t="t" l="l"/>
              <a:pathLst>
                <a:path h="4694640" w="1870952">
                  <a:moveTo>
                    <a:pt x="0" y="0"/>
                  </a:moveTo>
                  <a:lnTo>
                    <a:pt x="1870952" y="0"/>
                  </a:lnTo>
                  <a:lnTo>
                    <a:pt x="1870952" y="4694640"/>
                  </a:lnTo>
                  <a:lnTo>
                    <a:pt x="0" y="4694640"/>
                  </a:lnTo>
                  <a:close/>
                </a:path>
              </a:pathLst>
            </a:custGeom>
            <a:solidFill>
              <a:srgbClr val="D9060C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870952" cy="473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2700000">
            <a:off x="1386565" y="-8744892"/>
            <a:ext cx="5557545" cy="12105506"/>
            <a:chOff x="0" y="0"/>
            <a:chExt cx="1463716" cy="31882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63716" cy="3188281"/>
            </a:xfrm>
            <a:custGeom>
              <a:avLst/>
              <a:gdLst/>
              <a:ahLst/>
              <a:cxnLst/>
              <a:rect r="r" b="b" t="t" l="l"/>
              <a:pathLst>
                <a:path h="3188281" w="1463716">
                  <a:moveTo>
                    <a:pt x="0" y="0"/>
                  </a:moveTo>
                  <a:lnTo>
                    <a:pt x="1463716" y="0"/>
                  </a:lnTo>
                  <a:lnTo>
                    <a:pt x="1463716" y="3188281"/>
                  </a:lnTo>
                  <a:lnTo>
                    <a:pt x="0" y="3188281"/>
                  </a:lnTo>
                  <a:close/>
                </a:path>
              </a:pathLst>
            </a:custGeom>
            <a:solidFill>
              <a:srgbClr val="CF1217">
                <a:alpha val="4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63716" cy="322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89771" y="1456091"/>
            <a:ext cx="7400003" cy="5864209"/>
            <a:chOff x="0" y="0"/>
            <a:chExt cx="5820657" cy="4612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20658" cy="4612640"/>
            </a:xfrm>
            <a:custGeom>
              <a:avLst/>
              <a:gdLst/>
              <a:ahLst/>
              <a:cxnLst/>
              <a:rect r="r" b="b" t="t" l="l"/>
              <a:pathLst>
                <a:path h="4612640" w="5820658">
                  <a:moveTo>
                    <a:pt x="0" y="2670810"/>
                  </a:moveTo>
                  <a:lnTo>
                    <a:pt x="1472626" y="4612640"/>
                  </a:lnTo>
                  <a:lnTo>
                    <a:pt x="4554082" y="4612640"/>
                  </a:lnTo>
                  <a:lnTo>
                    <a:pt x="4554082" y="2670810"/>
                  </a:lnTo>
                  <a:lnTo>
                    <a:pt x="5820658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589" t="0" r="-5358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45901" y="1456091"/>
            <a:ext cx="775393" cy="175463"/>
            <a:chOff x="0" y="0"/>
            <a:chExt cx="250245" cy="56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9658" y="5309397"/>
            <a:ext cx="807124" cy="8071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9635" y="8149973"/>
            <a:ext cx="807124" cy="8071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28977" y="1488679"/>
            <a:ext cx="389763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É?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25138" y="3347247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52634" y="3545991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8977" y="4985746"/>
            <a:ext cx="7205699" cy="174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Oracle Database é um SGBD (Sistema Gerenciador de Banco de Dados). Criado nos anos 70, ele já teve diversas versões. Atualmente, há vários pacotes que atendem às demandas das empresas conforme o seu tamanho e complexidade. 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47131" y="8284359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6805" y="7521303"/>
            <a:ext cx="8753736" cy="202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</a:pPr>
          </a:p>
          <a:p>
            <a:pPr algn="l">
              <a:lnSpc>
                <a:spcPts val="3285"/>
              </a:lnSpc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recurso está disponível na nuvem e em software. O seu objetivo é coletar, armazenar, organizar e processar os dados, tudo isso com segurança e precisão.</a:t>
            </a:r>
          </a:p>
          <a:p>
            <a:pPr algn="l">
              <a:lnSpc>
                <a:spcPts val="3285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74628" y="5508141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28977" y="3577464"/>
            <a:ext cx="7205699" cy="36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  <a:spcBef>
                <a:spcPct val="0"/>
              </a:spcBef>
            </a:pPr>
            <a:r>
              <a:rPr lang="en-US" sz="218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Fundada em 16 de Junho de 1977, Califórnia , EUA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71063" y="3307205"/>
            <a:ext cx="4077437" cy="3504048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91310" y="3484514"/>
            <a:ext cx="3636942" cy="3149428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12688" r="0" b="-1268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105281" y="3307205"/>
            <a:ext cx="4077437" cy="3504048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39500" y="3307205"/>
            <a:ext cx="4077437" cy="3504048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25529" y="3484514"/>
            <a:ext cx="3636942" cy="3149428"/>
            <a:chOff x="0" y="0"/>
            <a:chExt cx="4282440" cy="370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7804" t="0" r="-780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162621" y="3484514"/>
            <a:ext cx="3636942" cy="3149428"/>
            <a:chOff x="0" y="0"/>
            <a:chExt cx="4282440" cy="3708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7730" t="0" r="-7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756304" y="1633291"/>
            <a:ext cx="775393" cy="175463"/>
            <a:chOff x="0" y="0"/>
            <a:chExt cx="250245" cy="566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679557" y="7481574"/>
            <a:ext cx="9363476" cy="231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Founders: Larry Ellison, Bob Miner, Ed Oates</a:t>
            </a:r>
          </a:p>
          <a:p>
            <a:pPr algn="just">
              <a:lnSpc>
                <a:spcPts val="3155"/>
              </a:lnSpc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Headquarters: Austin, Texas, United States</a:t>
            </a:r>
          </a:p>
          <a:p>
            <a:pPr algn="just">
              <a:lnSpc>
                <a:spcPts val="3155"/>
              </a:lnSpc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Owner: Larry Ellison (42.7%)</a:t>
            </a:r>
          </a:p>
          <a:p>
            <a:pPr algn="just">
              <a:lnSpc>
                <a:spcPts val="3155"/>
              </a:lnSpc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Founded: June 16, 1977, Santa Clara, California, United States</a:t>
            </a:r>
          </a:p>
          <a:p>
            <a:pPr algn="just">
              <a:lnSpc>
                <a:spcPts val="3155"/>
              </a:lnSpc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ISIN: US68389X1054</a:t>
            </a:r>
          </a:p>
          <a:p>
            <a:pPr algn="just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Number of employees: c. 159,000 (2024)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60859" y="1665879"/>
            <a:ext cx="847534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QUEM CRIOU?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731139" cy="9944350"/>
            <a:chOff x="0" y="0"/>
            <a:chExt cx="55753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75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75300">
                  <a:moveTo>
                    <a:pt x="0" y="1417320"/>
                  </a:moveTo>
                  <a:lnTo>
                    <a:pt x="4533900" y="0"/>
                  </a:lnTo>
                  <a:lnTo>
                    <a:pt x="5575300" y="5400040"/>
                  </a:lnTo>
                  <a:lnTo>
                    <a:pt x="3308350" y="6350000"/>
                  </a:lnTo>
                  <a:lnTo>
                    <a:pt x="1286510" y="604393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12819" y="1612934"/>
            <a:ext cx="7962900" cy="9069362"/>
            <a:chOff x="0" y="0"/>
            <a:chExt cx="55753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75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75300">
                  <a:moveTo>
                    <a:pt x="0" y="1417320"/>
                  </a:moveTo>
                  <a:lnTo>
                    <a:pt x="4533900" y="0"/>
                  </a:lnTo>
                  <a:lnTo>
                    <a:pt x="5575300" y="5400040"/>
                  </a:lnTo>
                  <a:lnTo>
                    <a:pt x="3308350" y="6350000"/>
                  </a:lnTo>
                  <a:lnTo>
                    <a:pt x="1286510" y="6043930"/>
                  </a:lnTo>
                  <a:close/>
                </a:path>
              </a:pathLst>
            </a:custGeom>
            <a:blipFill>
              <a:blip r:embed="rId2"/>
              <a:stretch>
                <a:fillRect l="-40020" t="0" r="-3092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117481" y="2046886"/>
            <a:ext cx="580182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CARACTERÍSTICAS: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17481" y="2014298"/>
            <a:ext cx="775393" cy="175463"/>
            <a:chOff x="0" y="0"/>
            <a:chExt cx="250245" cy="56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17481" y="4022528"/>
            <a:ext cx="807124" cy="8071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17481" y="5744053"/>
            <a:ext cx="807124" cy="8071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17481" y="7465577"/>
            <a:ext cx="807124" cy="8071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060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244978" y="4221272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44978" y="5942797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44978" y="7664321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24606" y="5432232"/>
            <a:ext cx="568223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Pode ser implementado onde se desejar (data center, nuvem pública ou privada)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29513" y="4031340"/>
            <a:ext cx="5682237" cy="77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3"/>
              </a:lnSpc>
              <a:spcBef>
                <a:spcPct val="0"/>
              </a:spcBef>
            </a:pPr>
            <a:r>
              <a:rPr lang="en-US" sz="22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Permitir o amplo conhecimento da base de dados aos profissionais envolvidos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08245" y="7504015"/>
            <a:ext cx="568223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Possibilitar mais segurança e agilidade na gestão de dados.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143" y="1028700"/>
            <a:ext cx="4207238" cy="6249239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868972" y="5054621"/>
            <a:ext cx="3025305" cy="4493650"/>
            <a:chOff x="0" y="0"/>
            <a:chExt cx="4275074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2043208" y="2755560"/>
            <a:ext cx="389763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DIFERENCIAL: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43208" y="2722972"/>
            <a:ext cx="775393" cy="175463"/>
            <a:chOff x="0" y="0"/>
            <a:chExt cx="250245" cy="56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16545" y="4105694"/>
            <a:ext cx="937657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apacidade de suportar grandes volumes de dados com alta performance e segurança. Ele oferece uma série de funcionalidades avançadas, como backup automatizado, recuperação de desastres e suporte a diversas linguagens de programação. Além disso, a Oracle tem um excelente suporte técnico e uma vasta comunidade de usuários.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143" y="1028700"/>
            <a:ext cx="4207238" cy="6249239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6894278" y="2755560"/>
            <a:ext cx="1327566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CAPACIDADE DE ARMAZENAMENTO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09258" y="2810704"/>
            <a:ext cx="775393" cy="175463"/>
            <a:chOff x="0" y="0"/>
            <a:chExt cx="250245" cy="56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28648" y="4105694"/>
            <a:ext cx="9935488" cy="211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Limitação pelo sistema operacional, porém em arquivos de dados pode-se encontrar dois tipos;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Smallfile e Bigfile. O Smallfile pode ter até 32 GB cada arquivo.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O banco pode ter 65533 arquivos de 32 GB;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O Bigfile pode ultrapassar os 8 petabytes estando limitado ao S.O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 ao Hardware.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00098" y="7230314"/>
            <a:ext cx="9935488" cy="70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8"/>
              </a:lnSpc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-Não tem tamanho máximo para as tabelas e nem para as linhas;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0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-O Oracle não tem limite de usuários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143" y="1028700"/>
            <a:ext cx="4207238" cy="6249239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6360878" y="1869735"/>
            <a:ext cx="8263288" cy="75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9"/>
              </a:lnSpc>
              <a:spcBef>
                <a:spcPct val="0"/>
              </a:spcBef>
            </a:pPr>
            <a:r>
              <a:rPr lang="en-US" sz="435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SISTEMAS OPERACIONAIS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506581" y="1629604"/>
            <a:ext cx="775393" cy="175463"/>
            <a:chOff x="0" y="0"/>
            <a:chExt cx="250245" cy="56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06581" y="2577425"/>
            <a:ext cx="8285440" cy="394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Linux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Windows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Solaris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MacOS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Fatec Jales</a:t>
            </a:r>
          </a:p>
          <a:p>
            <a:pPr algn="ctr">
              <a:lnSpc>
                <a:spcPts val="3959"/>
              </a:lnSpc>
              <a:spcBef>
                <a:spcPct val="0"/>
              </a:spcBef>
            </a:pPr>
          </a:p>
          <a:p>
            <a:pPr algn="ctr">
              <a:lnSpc>
                <a:spcPts val="3959"/>
              </a:lnSpc>
              <a:spcBef>
                <a:spcPct val="0"/>
              </a:spcBef>
            </a:pPr>
          </a:p>
          <a:p>
            <a:pPr algn="ctr">
              <a:lnSpc>
                <a:spcPts val="39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792021" y="4410696"/>
            <a:ext cx="1369697" cy="454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  <a:spcBef>
                <a:spcPct val="0"/>
              </a:spcBef>
            </a:pP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PHP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Pascal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Python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Cobol|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С#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Ruby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7978" y="4148863"/>
            <a:ext cx="8263288" cy="75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9"/>
              </a:lnSpc>
              <a:spcBef>
                <a:spcPct val="0"/>
              </a:spcBef>
            </a:pPr>
            <a:r>
              <a:rPr lang="en-US" sz="435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LINGUAGENS: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033" y="8655895"/>
            <a:ext cx="244967" cy="602405"/>
            <a:chOff x="0" y="0"/>
            <a:chExt cx="79059" cy="194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59" cy="194416"/>
            </a:xfrm>
            <a:custGeom>
              <a:avLst/>
              <a:gdLst/>
              <a:ahLst/>
              <a:cxnLst/>
              <a:rect r="r" b="b" t="t" l="l"/>
              <a:pathLst>
                <a:path h="194416" w="79059">
                  <a:moveTo>
                    <a:pt x="0" y="0"/>
                  </a:moveTo>
                  <a:lnTo>
                    <a:pt x="79059" y="0"/>
                  </a:lnTo>
                  <a:lnTo>
                    <a:pt x="79059" y="194416"/>
                  </a:lnTo>
                  <a:lnTo>
                    <a:pt x="0" y="194416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059" cy="23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143" y="1028700"/>
            <a:ext cx="4207238" cy="6249239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868972" y="5054621"/>
            <a:ext cx="3025305" cy="4493650"/>
            <a:chOff x="0" y="0"/>
            <a:chExt cx="4275074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CF12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267815" y="1517310"/>
            <a:ext cx="389763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VANTAGENS: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267815" y="1484722"/>
            <a:ext cx="775393" cy="175463"/>
            <a:chOff x="0" y="0"/>
            <a:chExt cx="250245" cy="56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245" cy="56628"/>
            </a:xfrm>
            <a:custGeom>
              <a:avLst/>
              <a:gdLst/>
              <a:ahLst/>
              <a:cxnLst/>
              <a:rect r="r" b="b" t="t" l="l"/>
              <a:pathLst>
                <a:path h="56628" w="250245">
                  <a:moveTo>
                    <a:pt x="0" y="0"/>
                  </a:moveTo>
                  <a:lnTo>
                    <a:pt x="250245" y="0"/>
                  </a:lnTo>
                  <a:lnTo>
                    <a:pt x="250245" y="56628"/>
                  </a:lnTo>
                  <a:lnTo>
                    <a:pt x="0" y="56628"/>
                  </a:lnTo>
                  <a:close/>
                </a:path>
              </a:pathLst>
            </a:custGeom>
            <a:solidFill>
              <a:srgbClr val="CF121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0245" cy="94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16545" y="4115219"/>
            <a:ext cx="8975276" cy="143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Escalabilidade: isso significa que se o banco de dados crescer você não vai ficar na mão;</a:t>
            </a:r>
          </a:p>
          <a:p>
            <a:pPr algn="just">
              <a:lnSpc>
                <a:spcPts val="2880"/>
              </a:lnSpc>
            </a:pPr>
            <a:r>
              <a:rPr lang="en-US" sz="20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Confiabilidade: é um dos SGBS mais sólidos e robustos que existem</a:t>
            </a:r>
          </a:p>
          <a:p>
            <a:pPr algn="just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sobrevivendo sem perda de dados.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19635" y="358815"/>
            <a:ext cx="1027170" cy="534886"/>
          </a:xfrm>
          <a:custGeom>
            <a:avLst/>
            <a:gdLst/>
            <a:ahLst/>
            <a:cxnLst/>
            <a:rect r="r" b="b" t="t" l="l"/>
            <a:pathLst>
              <a:path h="534886" w="1027170">
                <a:moveTo>
                  <a:pt x="0" y="0"/>
                </a:moveTo>
                <a:lnTo>
                  <a:pt x="1027170" y="0"/>
                </a:lnTo>
                <a:lnTo>
                  <a:pt x="1027170" y="534886"/>
                </a:lnTo>
                <a:lnTo>
                  <a:pt x="0" y="53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16545" y="6469718"/>
            <a:ext cx="9159823" cy="158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22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Funcionalidades: mesmo nas versões mais básicas possui um monte de ferramentas que outros SGBDs não possuem.</a:t>
            </a:r>
          </a:p>
          <a:p>
            <a:pPr algn="just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Múltiplas Plataformas: funciona em quase todas as plataformas do mercado (Windows, Linux, MacOS, etc.)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7336" y="6641561"/>
            <a:ext cx="2902489" cy="2902489"/>
            <a:chOff x="0" y="0"/>
            <a:chExt cx="3869985" cy="3869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985" cy="3869985"/>
            </a:xfrm>
            <a:custGeom>
              <a:avLst/>
              <a:gdLst/>
              <a:ahLst/>
              <a:cxnLst/>
              <a:rect r="r" b="b" t="t" l="l"/>
              <a:pathLst>
                <a:path h="3869985" w="3869985">
                  <a:moveTo>
                    <a:pt x="0" y="0"/>
                  </a:moveTo>
                  <a:lnTo>
                    <a:pt x="3869985" y="0"/>
                  </a:lnTo>
                  <a:lnTo>
                    <a:pt x="3869985" y="3869985"/>
                  </a:lnTo>
                  <a:lnTo>
                    <a:pt x="0" y="3869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494120" y="-8020154"/>
            <a:ext cx="5557545" cy="12105506"/>
            <a:chOff x="0" y="0"/>
            <a:chExt cx="1463716" cy="31882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3716" cy="3188281"/>
            </a:xfrm>
            <a:custGeom>
              <a:avLst/>
              <a:gdLst/>
              <a:ahLst/>
              <a:cxnLst/>
              <a:rect r="r" b="b" t="t" l="l"/>
              <a:pathLst>
                <a:path h="3188281" w="1463716">
                  <a:moveTo>
                    <a:pt x="0" y="0"/>
                  </a:moveTo>
                  <a:lnTo>
                    <a:pt x="1463716" y="0"/>
                  </a:lnTo>
                  <a:lnTo>
                    <a:pt x="1463716" y="3188281"/>
                  </a:lnTo>
                  <a:lnTo>
                    <a:pt x="0" y="3188281"/>
                  </a:lnTo>
                  <a:close/>
                </a:path>
              </a:pathLst>
            </a:custGeom>
            <a:solidFill>
              <a:srgbClr val="CF1217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63716" cy="322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2700000">
            <a:off x="-962294" y="-6683848"/>
            <a:ext cx="7103772" cy="17824961"/>
            <a:chOff x="0" y="0"/>
            <a:chExt cx="1870952" cy="4694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0952" cy="4694640"/>
            </a:xfrm>
            <a:custGeom>
              <a:avLst/>
              <a:gdLst/>
              <a:ahLst/>
              <a:cxnLst/>
              <a:rect r="r" b="b" t="t" l="l"/>
              <a:pathLst>
                <a:path h="4694640" w="1870952">
                  <a:moveTo>
                    <a:pt x="0" y="0"/>
                  </a:moveTo>
                  <a:lnTo>
                    <a:pt x="1870952" y="0"/>
                  </a:lnTo>
                  <a:lnTo>
                    <a:pt x="1870952" y="4694640"/>
                  </a:lnTo>
                  <a:lnTo>
                    <a:pt x="0" y="4694640"/>
                  </a:lnTo>
                  <a:close/>
                </a:path>
              </a:pathLst>
            </a:custGeom>
            <a:solidFill>
              <a:srgbClr val="D9060C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70952" cy="473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1766" y="4891304"/>
            <a:ext cx="9207649" cy="5281396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0" r="-43048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030508" y="3185766"/>
            <a:ext cx="8228792" cy="70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instalação pode ser feita diretamente pelo site Oracle.com, </a:t>
            </a:r>
          </a:p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tendo as opções de instalação diretamente por Linux ou Windows.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DAGU4R3TpxY</dc:identifier>
  <dcterms:modified xsi:type="dcterms:W3CDTF">2011-08-01T06:04:30Z</dcterms:modified>
  <cp:revision>1</cp:revision>
  <dc:title>oracle</dc:title>
</cp:coreProperties>
</file>